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4C4D081-4F01-445B-AC4D-C9F09788377B}">
  <a:tblStyle styleId="{74C4D081-4F01-445B-AC4D-C9F09788377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Shape 55"/>
          <p:cNvGrpSpPr/>
          <p:nvPr/>
        </p:nvGrpSpPr>
        <p:grpSpPr>
          <a:xfrm>
            <a:off x="6098378" y="5"/>
            <a:ext cx="3045625" cy="2030570"/>
            <a:chOff x="6098378" y="5"/>
            <a:chExt cx="3045625" cy="2030570"/>
          </a:xfrm>
        </p:grpSpPr>
        <p:sp>
          <p:nvSpPr>
            <p:cNvPr id="56" name="Shape 5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1" name="Shape 61"/>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Shape 6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Shape 6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Shape 65"/>
          <p:cNvGrpSpPr/>
          <p:nvPr/>
        </p:nvGrpSpPr>
        <p:grpSpPr>
          <a:xfrm>
            <a:off x="6098378" y="5"/>
            <a:ext cx="3045625" cy="2030570"/>
            <a:chOff x="6098378" y="5"/>
            <a:chExt cx="3045625" cy="2030570"/>
          </a:xfrm>
        </p:grpSpPr>
        <p:sp>
          <p:nvSpPr>
            <p:cNvPr id="66" name="Shape 6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Shape 71"/>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Shape 7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grpSp>
        <p:nvGrpSpPr>
          <p:cNvPr id="74" name="Shape 74"/>
          <p:cNvGrpSpPr/>
          <p:nvPr/>
        </p:nvGrpSpPr>
        <p:grpSpPr>
          <a:xfrm>
            <a:off x="0" y="3903669"/>
            <a:ext cx="9144000" cy="1239925"/>
            <a:chOff x="0" y="3903669"/>
            <a:chExt cx="9144000" cy="1239925"/>
          </a:xfrm>
        </p:grpSpPr>
        <p:sp>
          <p:nvSpPr>
            <p:cNvPr id="75" name="Shape 75"/>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0" name="Shape 80"/>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Shape 81"/>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Shape 8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Shape 8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Shape 8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Shape 86"/>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Shape 8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Shape 89"/>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Shape 9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Shape 9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Shape 93"/>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Shape 9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Shape 96"/>
          <p:cNvGrpSpPr/>
          <p:nvPr/>
        </p:nvGrpSpPr>
        <p:grpSpPr>
          <a:xfrm>
            <a:off x="6098378" y="5"/>
            <a:ext cx="3045625" cy="2030570"/>
            <a:chOff x="6098378" y="5"/>
            <a:chExt cx="3045625" cy="2030570"/>
          </a:xfrm>
        </p:grpSpPr>
        <p:sp>
          <p:nvSpPr>
            <p:cNvPr id="97" name="Shape 9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2" name="Shape 102"/>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Shape 10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4" name="Shape 104"/>
        <p:cNvGrpSpPr/>
        <p:nvPr/>
      </p:nvGrpSpPr>
      <p:grpSpPr>
        <a:xfrm>
          <a:off x="0" y="0"/>
          <a:ext cx="0" cy="0"/>
          <a:chOff x="0" y="0"/>
          <a:chExt cx="0" cy="0"/>
        </a:xfrm>
      </p:grpSpPr>
      <p:sp>
        <p:nvSpPr>
          <p:cNvPr id="105" name="Shape 105"/>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 name="Shape 10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Shape 107"/>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Shape 108"/>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Shape 10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0" name="Shape 1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1" name="Shape 111"/>
        <p:cNvGrpSpPr/>
        <p:nvPr/>
      </p:nvGrpSpPr>
      <p:grpSpPr>
        <a:xfrm>
          <a:off x="0" y="0"/>
          <a:ext cx="0" cy="0"/>
          <a:chOff x="0" y="0"/>
          <a:chExt cx="0" cy="0"/>
        </a:xfrm>
      </p:grpSpPr>
      <p:sp>
        <p:nvSpPr>
          <p:cNvPr id="112" name="Shape 112"/>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3" name="Shape 1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Shape 115"/>
          <p:cNvGrpSpPr/>
          <p:nvPr/>
        </p:nvGrpSpPr>
        <p:grpSpPr>
          <a:xfrm>
            <a:off x="6098378" y="5"/>
            <a:ext cx="3045625" cy="2030570"/>
            <a:chOff x="6098378" y="5"/>
            <a:chExt cx="3045625" cy="2030570"/>
          </a:xfrm>
        </p:grpSpPr>
        <p:sp>
          <p:nvSpPr>
            <p:cNvPr id="116" name="Shape 11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1" name="Shape 121"/>
          <p:cNvSpPr txBox="1"/>
          <p:nvPr>
            <p:ph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p:txBody>
      </p:sp>
      <p:sp>
        <p:nvSpPr>
          <p:cNvPr id="122" name="Shape 122"/>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23" name="Shape 1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
        <p:nvSpPr>
          <p:cNvPr id="125" name="Shape 1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Shape 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Shape 5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inteltec.com.br:8080/System/pages/authentication.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en.wikipedia.org/wiki/Architectural_pattern" TargetMode="External"/><Relationship Id="rId4" Type="http://schemas.openxmlformats.org/officeDocument/2006/relationships/hyperlink" Target="https://en.wikipedia.org/wiki/User_interfac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sourcemaking.com/design_patterns" TargetMode="External"/><Relationship Id="rId4" Type="http://schemas.openxmlformats.org/officeDocument/2006/relationships/hyperlink" Target="https://en.wikipedia.org/wiki/Model%E2%80%93view%E2%80%93controll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ENSE 470 - Milestone 6</a:t>
            </a:r>
            <a:endParaRPr/>
          </a:p>
        </p:txBody>
      </p:sp>
      <p:sp>
        <p:nvSpPr>
          <p:cNvPr id="131" name="Shape 131"/>
          <p:cNvSpPr txBox="1"/>
          <p:nvPr>
            <p:ph idx="1" type="subTitle"/>
          </p:nvPr>
        </p:nvSpPr>
        <p:spPr>
          <a:xfrm>
            <a:off x="598100" y="2571325"/>
            <a:ext cx="3596700" cy="240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Group Name: GLHF</a:t>
            </a:r>
            <a:endParaRPr/>
          </a:p>
          <a:p>
            <a:pPr indent="0" lvl="0" marL="0" rtl="0">
              <a:spcBef>
                <a:spcPts val="0"/>
              </a:spcBef>
              <a:spcAft>
                <a:spcPts val="0"/>
              </a:spcAft>
              <a:buNone/>
            </a:pPr>
            <a:r>
              <a:rPr lang="en"/>
              <a:t>Group Members:</a:t>
            </a:r>
            <a:endParaRPr/>
          </a:p>
          <a:p>
            <a:pPr indent="-361950" lvl="0" marL="457200" rtl="0">
              <a:spcBef>
                <a:spcPts val="0"/>
              </a:spcBef>
              <a:spcAft>
                <a:spcPts val="0"/>
              </a:spcAft>
              <a:buSzPts val="2100"/>
              <a:buChar char="-"/>
            </a:pPr>
            <a:r>
              <a:rPr lang="en"/>
              <a:t>Vincent Chan</a:t>
            </a:r>
            <a:endParaRPr/>
          </a:p>
          <a:p>
            <a:pPr indent="-361950" lvl="0" marL="457200" rtl="0">
              <a:spcBef>
                <a:spcPts val="0"/>
              </a:spcBef>
              <a:spcAft>
                <a:spcPts val="0"/>
              </a:spcAft>
              <a:buSzPts val="2100"/>
              <a:buChar char="-"/>
            </a:pPr>
            <a:r>
              <a:rPr lang="en"/>
              <a:t>Thiago De Melo</a:t>
            </a:r>
            <a:endParaRPr/>
          </a:p>
          <a:p>
            <a:pPr indent="-361950" lvl="0" marL="457200" rtl="0">
              <a:spcBef>
                <a:spcPts val="0"/>
              </a:spcBef>
              <a:spcAft>
                <a:spcPts val="0"/>
              </a:spcAft>
              <a:buSzPts val="2100"/>
              <a:buChar char="-"/>
            </a:pPr>
            <a:r>
              <a:rPr lang="en"/>
              <a:t>Shuaihao Zhao</a:t>
            </a:r>
            <a:endParaRPr/>
          </a:p>
          <a:p>
            <a:pPr indent="-361950" lvl="0" marL="457200" rtl="0">
              <a:spcBef>
                <a:spcPts val="0"/>
              </a:spcBef>
              <a:spcAft>
                <a:spcPts val="0"/>
              </a:spcAft>
              <a:buSzPts val="2100"/>
              <a:buChar char="-"/>
            </a:pPr>
            <a:r>
              <a:rPr lang="en"/>
              <a:t>Joe Emmanuel Samano</a:t>
            </a:r>
            <a:endParaRPr/>
          </a:p>
          <a:p>
            <a:pPr indent="0" lvl="0" marL="0" rtl="0">
              <a:spcBef>
                <a:spcPts val="0"/>
              </a:spcBef>
              <a:spcAft>
                <a:spcPts val="0"/>
              </a:spcAft>
              <a:buNone/>
            </a:pPr>
            <a:r>
              <a:t/>
            </a:r>
            <a:endParaRPr/>
          </a:p>
        </p:txBody>
      </p:sp>
      <p:sp>
        <p:nvSpPr>
          <p:cNvPr id="132" name="Shape 132"/>
          <p:cNvSpPr txBox="1"/>
          <p:nvPr>
            <p:ph idx="1" type="subTitle"/>
          </p:nvPr>
        </p:nvSpPr>
        <p:spPr>
          <a:xfrm>
            <a:off x="6312200" y="4286425"/>
            <a:ext cx="2508000" cy="6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March 29, 2018</a:t>
            </a:r>
            <a:endParaRPr/>
          </a:p>
          <a:p>
            <a:pPr indent="0" lvl="0" marL="0" rt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0" y="0"/>
            <a:ext cx="9144000" cy="5143499"/>
          </a:xfrm>
          <a:prstGeom prst="rect">
            <a:avLst/>
          </a:prstGeom>
          <a:noFill/>
          <a:ln>
            <a:noFill/>
          </a:ln>
        </p:spPr>
      </p:pic>
      <p:sp>
        <p:nvSpPr>
          <p:cNvPr id="184" name="Shape 184"/>
          <p:cNvSpPr/>
          <p:nvPr/>
        </p:nvSpPr>
        <p:spPr>
          <a:xfrm>
            <a:off x="499000" y="140672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462025"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3251673" y="145435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3251673" y="215362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6078763" y="145435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6028900"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1227948"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1182273"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1902518" y="2852903"/>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1902536"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1902536" y="215363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1227953" y="347971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1227953" y="280460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3998952" y="213949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4746237" y="212947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5321075" y="213950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2676827" y="215872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4746216" y="280460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4746213" y="350623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7444544" y="350623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7444551" y="2799129"/>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6736737" y="2092013"/>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7444543" y="209201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8152366" y="208149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8152375" y="279912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8860189" y="204423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2577102"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a:off x="3998955"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4746230"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a:off x="5420796"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6761654"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a:off x="7457013"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8158604"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a:off x="8860182" y="140672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8" name="Shape 218"/>
          <p:cNvCxnSpPr/>
          <p:nvPr/>
        </p:nvCxnSpPr>
        <p:spPr>
          <a:xfrm>
            <a:off x="-57150" y="1590675"/>
            <a:ext cx="9229800" cy="9600"/>
          </a:xfrm>
          <a:prstGeom prst="straightConnector1">
            <a:avLst/>
          </a:prstGeom>
          <a:noFill/>
          <a:ln cap="flat" cmpd="sng" w="38100">
            <a:solidFill>
              <a:schemeClr val="dk2"/>
            </a:solidFill>
            <a:prstDash val="solid"/>
            <a:round/>
            <a:headEnd len="med" w="med" type="none"/>
            <a:tailEnd len="med" w="med" type="none"/>
          </a:ln>
        </p:spPr>
      </p:cxnSp>
      <p:cxnSp>
        <p:nvCxnSpPr>
          <p:cNvPr id="219" name="Shape 219"/>
          <p:cNvCxnSpPr/>
          <p:nvPr/>
        </p:nvCxnSpPr>
        <p:spPr>
          <a:xfrm>
            <a:off x="-42900" y="3676650"/>
            <a:ext cx="9229800" cy="9600"/>
          </a:xfrm>
          <a:prstGeom prst="straightConnector1">
            <a:avLst/>
          </a:prstGeom>
          <a:noFill/>
          <a:ln cap="flat" cmpd="sng" w="38100">
            <a:solidFill>
              <a:schemeClr val="dk2"/>
            </a:solidFill>
            <a:prstDash val="solid"/>
            <a:round/>
            <a:headEnd len="med" w="med" type="none"/>
            <a:tailEnd len="med" w="med" type="none"/>
          </a:ln>
        </p:spPr>
      </p:cxnSp>
      <p:sp>
        <p:nvSpPr>
          <p:cNvPr id="220" name="Shape 220"/>
          <p:cNvSpPr/>
          <p:nvPr/>
        </p:nvSpPr>
        <p:spPr>
          <a:xfrm>
            <a:off x="7791453" y="4111075"/>
            <a:ext cx="1068600" cy="291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Done</a:t>
            </a:r>
            <a:endParaRPr/>
          </a:p>
        </p:txBody>
      </p:sp>
      <p:sp>
        <p:nvSpPr>
          <p:cNvPr id="221" name="Shape 221"/>
          <p:cNvSpPr/>
          <p:nvPr/>
        </p:nvSpPr>
        <p:spPr>
          <a:xfrm>
            <a:off x="7791423" y="4693795"/>
            <a:ext cx="1068600" cy="291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TODO</a:t>
            </a:r>
            <a:endParaRPr/>
          </a:p>
        </p:txBody>
      </p:sp>
      <p:sp>
        <p:nvSpPr>
          <p:cNvPr id="222" name="Shape 222"/>
          <p:cNvSpPr/>
          <p:nvPr/>
        </p:nvSpPr>
        <p:spPr>
          <a:xfrm>
            <a:off x="7791498" y="4402398"/>
            <a:ext cx="1068600" cy="2913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Doing</a:t>
            </a:r>
            <a:endParaRPr/>
          </a:p>
        </p:txBody>
      </p:sp>
      <p:sp>
        <p:nvSpPr>
          <p:cNvPr id="223" name="Shape 223"/>
          <p:cNvSpPr txBox="1"/>
          <p:nvPr/>
        </p:nvSpPr>
        <p:spPr>
          <a:xfrm>
            <a:off x="7791500" y="3767213"/>
            <a:ext cx="1068600" cy="121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Legend</a:t>
            </a:r>
            <a:endParaRPr/>
          </a:p>
        </p:txBody>
      </p:sp>
      <p:sp>
        <p:nvSpPr>
          <p:cNvPr id="224" name="Shape 224"/>
          <p:cNvSpPr/>
          <p:nvPr/>
        </p:nvSpPr>
        <p:spPr>
          <a:xfrm>
            <a:off x="45475" y="1515975"/>
            <a:ext cx="791700" cy="1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sz="1000"/>
              <a:t>Release 1</a:t>
            </a:r>
            <a:endParaRPr b="1" sz="1000"/>
          </a:p>
        </p:txBody>
      </p:sp>
      <p:sp>
        <p:nvSpPr>
          <p:cNvPr id="225" name="Shape 225"/>
          <p:cNvSpPr/>
          <p:nvPr/>
        </p:nvSpPr>
        <p:spPr>
          <a:xfrm>
            <a:off x="45475" y="3601950"/>
            <a:ext cx="791700" cy="1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sz="1000"/>
              <a:t>Release 2</a:t>
            </a:r>
            <a:endParaRPr b="1" sz="1000"/>
          </a:p>
        </p:txBody>
      </p:sp>
      <p:sp>
        <p:nvSpPr>
          <p:cNvPr id="226" name="Shape 226"/>
          <p:cNvSpPr/>
          <p:nvPr/>
        </p:nvSpPr>
        <p:spPr>
          <a:xfrm>
            <a:off x="3646250" y="2389238"/>
            <a:ext cx="6366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000"/>
              <a:t>Sort</a:t>
            </a:r>
            <a:endParaRPr b="1" sz="1000"/>
          </a:p>
        </p:txBody>
      </p:sp>
      <p:sp>
        <p:nvSpPr>
          <p:cNvPr id="227" name="Shape 227"/>
          <p:cNvSpPr/>
          <p:nvPr/>
        </p:nvSpPr>
        <p:spPr>
          <a:xfrm>
            <a:off x="6417350" y="2338950"/>
            <a:ext cx="6366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Sort</a:t>
            </a:r>
            <a:endParaRPr b="1" sz="1000"/>
          </a:p>
        </p:txBody>
      </p:sp>
      <p:sp>
        <p:nvSpPr>
          <p:cNvPr id="228" name="Shape 228"/>
          <p:cNvSpPr/>
          <p:nvPr/>
        </p:nvSpPr>
        <p:spPr>
          <a:xfrm>
            <a:off x="4029350" y="272970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6776800" y="264560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3646250" y="1761950"/>
            <a:ext cx="636600" cy="51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Filter</a:t>
            </a:r>
            <a:endParaRPr b="1" sz="1000"/>
          </a:p>
        </p:txBody>
      </p:sp>
      <p:sp>
        <p:nvSpPr>
          <p:cNvPr id="231" name="Shape 231"/>
          <p:cNvSpPr/>
          <p:nvPr/>
        </p:nvSpPr>
        <p:spPr>
          <a:xfrm>
            <a:off x="6417350" y="1674975"/>
            <a:ext cx="636600" cy="51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Filter</a:t>
            </a:r>
            <a:endParaRPr b="1" sz="1000"/>
          </a:p>
        </p:txBody>
      </p:sp>
      <p:sp>
        <p:nvSpPr>
          <p:cNvPr id="232" name="Shape 232"/>
          <p:cNvSpPr/>
          <p:nvPr/>
        </p:nvSpPr>
        <p:spPr>
          <a:xfrm>
            <a:off x="4014100" y="2085488"/>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6818363" y="2043438"/>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flipH="1">
            <a:off x="586464" y="-20750"/>
            <a:ext cx="3504600" cy="1072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txBox="1"/>
          <p:nvPr/>
        </p:nvSpPr>
        <p:spPr>
          <a:xfrm>
            <a:off x="3911375" y="27925"/>
            <a:ext cx="1580400" cy="51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List of Requests for User (Without Tracking feature)</a:t>
            </a:r>
            <a:endParaRPr sz="1000"/>
          </a:p>
        </p:txBody>
      </p:sp>
      <p:sp>
        <p:nvSpPr>
          <p:cNvPr id="236" name="Shape 236"/>
          <p:cNvSpPr/>
          <p:nvPr/>
        </p:nvSpPr>
        <p:spPr>
          <a:xfrm>
            <a:off x="3607550" y="3032950"/>
            <a:ext cx="7140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Tracking</a:t>
            </a:r>
            <a:endParaRPr b="1" sz="1000"/>
          </a:p>
          <a:p>
            <a:pPr indent="0" lvl="0" marL="0" rtl="0" algn="ctr">
              <a:spcBef>
                <a:spcPts val="0"/>
              </a:spcBef>
              <a:spcAft>
                <a:spcPts val="0"/>
              </a:spcAft>
              <a:buNone/>
            </a:pPr>
            <a:r>
              <a:t/>
            </a:r>
            <a:endParaRPr b="1" sz="1000"/>
          </a:p>
        </p:txBody>
      </p:sp>
      <p:sp>
        <p:nvSpPr>
          <p:cNvPr id="237" name="Shape 237"/>
          <p:cNvSpPr/>
          <p:nvPr/>
        </p:nvSpPr>
        <p:spPr>
          <a:xfrm>
            <a:off x="6378650" y="2938375"/>
            <a:ext cx="7140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Tracking</a:t>
            </a:r>
            <a:endParaRPr b="1" sz="1000"/>
          </a:p>
          <a:p>
            <a:pPr indent="0" lvl="0" marL="0" rtl="0" algn="ctr">
              <a:spcBef>
                <a:spcPts val="0"/>
              </a:spcBef>
              <a:spcAft>
                <a:spcPts val="0"/>
              </a:spcAft>
              <a:buNone/>
            </a:pPr>
            <a:r>
              <a:t/>
            </a:r>
            <a:endParaRPr b="1" sz="1000"/>
          </a:p>
        </p:txBody>
      </p:sp>
      <p:sp>
        <p:nvSpPr>
          <p:cNvPr id="238" name="Shape 238"/>
          <p:cNvSpPr/>
          <p:nvPr/>
        </p:nvSpPr>
        <p:spPr>
          <a:xfrm>
            <a:off x="4091075" y="333685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818375" y="3245075"/>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6417350" y="2397450"/>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3646250" y="1761950"/>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6417350" y="1674975"/>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3646250" y="2397450"/>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3607550" y="3037050"/>
            <a:ext cx="98700" cy="11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6378650" y="2948925"/>
            <a:ext cx="98700" cy="11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6137275" y="208225"/>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txBox="1"/>
          <p:nvPr/>
        </p:nvSpPr>
        <p:spPr>
          <a:xfrm>
            <a:off x="6395050" y="161500"/>
            <a:ext cx="1299900" cy="33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Things that were added</a:t>
            </a:r>
            <a:endParaRPr sz="1200"/>
          </a:p>
        </p:txBody>
      </p:sp>
      <p:sp>
        <p:nvSpPr>
          <p:cNvPr id="248" name="Shape 248"/>
          <p:cNvSpPr/>
          <p:nvPr/>
        </p:nvSpPr>
        <p:spPr>
          <a:xfrm>
            <a:off x="1617275" y="2986950"/>
            <a:ext cx="7140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Loading Feedback</a:t>
            </a:r>
            <a:endParaRPr b="1" sz="800"/>
          </a:p>
        </p:txBody>
      </p:sp>
      <p:sp>
        <p:nvSpPr>
          <p:cNvPr id="249" name="Shape 249"/>
          <p:cNvSpPr/>
          <p:nvPr/>
        </p:nvSpPr>
        <p:spPr>
          <a:xfrm>
            <a:off x="4344575" y="3554125"/>
            <a:ext cx="7140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Loading Feedback</a:t>
            </a:r>
            <a:endParaRPr b="1" sz="800"/>
          </a:p>
        </p:txBody>
      </p:sp>
      <p:sp>
        <p:nvSpPr>
          <p:cNvPr id="250" name="Shape 250"/>
          <p:cNvSpPr/>
          <p:nvPr/>
        </p:nvSpPr>
        <p:spPr>
          <a:xfrm>
            <a:off x="4344575" y="3529700"/>
            <a:ext cx="98700" cy="11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a:off x="4777575" y="390645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7071875" y="3624900"/>
            <a:ext cx="7140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Loading Feedback</a:t>
            </a:r>
            <a:endParaRPr b="1" sz="800"/>
          </a:p>
        </p:txBody>
      </p:sp>
      <p:sp>
        <p:nvSpPr>
          <p:cNvPr id="253" name="Shape 253"/>
          <p:cNvSpPr/>
          <p:nvPr/>
        </p:nvSpPr>
        <p:spPr>
          <a:xfrm>
            <a:off x="7071875" y="3624900"/>
            <a:ext cx="98700" cy="11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a:off x="7507688" y="398778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1617275" y="2986950"/>
            <a:ext cx="166800" cy="15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2056175" y="329355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1617275" y="3473500"/>
            <a:ext cx="714000" cy="339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Cancel</a:t>
            </a:r>
            <a:endParaRPr b="1" sz="800"/>
          </a:p>
        </p:txBody>
      </p:sp>
      <p:sp>
        <p:nvSpPr>
          <p:cNvPr id="258" name="Shape 258"/>
          <p:cNvSpPr/>
          <p:nvPr/>
        </p:nvSpPr>
        <p:spPr>
          <a:xfrm flipH="1" rot="10800000">
            <a:off x="2034575" y="3676650"/>
            <a:ext cx="296700" cy="105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1651325" y="3479725"/>
            <a:ext cx="98700" cy="11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531075" y="1080072"/>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a:t>
            </a:r>
            <a:endParaRPr/>
          </a:p>
        </p:txBody>
      </p:sp>
      <p:sp>
        <p:nvSpPr>
          <p:cNvPr id="265" name="Shape 265"/>
          <p:cNvSpPr txBox="1"/>
          <p:nvPr>
            <p:ph type="title"/>
          </p:nvPr>
        </p:nvSpPr>
        <p:spPr>
          <a:xfrm>
            <a:off x="691850" y="2589550"/>
            <a:ext cx="49362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solidFill>
                  <a:srgbClr val="FFFFFF"/>
                </a:solidFill>
              </a:rPr>
              <a:t>Link to website for our working tool: </a:t>
            </a:r>
            <a:r>
              <a:rPr lang="en" sz="2400" u="sng">
                <a:solidFill>
                  <a:srgbClr val="FFFFFF"/>
                </a:solidFill>
                <a:latin typeface="Arial"/>
                <a:ea typeface="Arial"/>
                <a:cs typeface="Arial"/>
                <a:sym typeface="Arial"/>
                <a:hlinkClick r:id="rId3"/>
              </a:rPr>
              <a:t>http://inteltec.com.br:8080/System/pages/authentication.xhtml</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Username and Password</a:t>
            </a:r>
            <a:endParaRPr/>
          </a:p>
        </p:txBody>
      </p:sp>
      <p:sp>
        <p:nvSpPr>
          <p:cNvPr id="271" name="Shape 271"/>
          <p:cNvSpPr txBox="1"/>
          <p:nvPr>
            <p:ph idx="1" type="body"/>
          </p:nvPr>
        </p:nvSpPr>
        <p:spPr>
          <a:xfrm>
            <a:off x="311700" y="1229875"/>
            <a:ext cx="3168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user:</a:t>
            </a:r>
            <a:endParaRPr/>
          </a:p>
          <a:p>
            <a:pPr indent="0" lvl="0" marL="0">
              <a:spcBef>
                <a:spcPts val="1600"/>
              </a:spcBef>
              <a:spcAft>
                <a:spcPts val="0"/>
              </a:spcAft>
              <a:buNone/>
            </a:pPr>
            <a:r>
              <a:rPr lang="en"/>
              <a:t>Username: User</a:t>
            </a:r>
            <a:endParaRPr/>
          </a:p>
          <a:p>
            <a:pPr indent="0" lvl="0" marL="0">
              <a:spcBef>
                <a:spcPts val="1600"/>
              </a:spcBef>
              <a:spcAft>
                <a:spcPts val="0"/>
              </a:spcAft>
              <a:buNone/>
            </a:pPr>
            <a:r>
              <a:rPr lang="en"/>
              <a:t>For approver:</a:t>
            </a:r>
            <a:endParaRPr/>
          </a:p>
          <a:p>
            <a:pPr indent="0" lvl="0" marL="0" rtl="0">
              <a:spcBef>
                <a:spcPts val="1600"/>
              </a:spcBef>
              <a:spcAft>
                <a:spcPts val="0"/>
              </a:spcAft>
              <a:buNone/>
            </a:pPr>
            <a:r>
              <a:rPr lang="en"/>
              <a:t>Username: (First Name of approver like Pete or Clay)</a:t>
            </a:r>
            <a:endParaRPr/>
          </a:p>
          <a:p>
            <a:pPr indent="0" lvl="0" marL="0" rtl="0">
              <a:spcBef>
                <a:spcPts val="1600"/>
              </a:spcBef>
              <a:spcAft>
                <a:spcPts val="0"/>
              </a:spcAft>
              <a:buNone/>
            </a:pPr>
            <a:r>
              <a:rPr lang="en"/>
              <a:t>For analyst:</a:t>
            </a:r>
            <a:endParaRPr/>
          </a:p>
          <a:p>
            <a:pPr indent="0" lvl="0" marL="0">
              <a:spcBef>
                <a:spcPts val="1600"/>
              </a:spcBef>
              <a:spcAft>
                <a:spcPts val="1600"/>
              </a:spcAft>
              <a:buNone/>
            </a:pPr>
            <a:r>
              <a:rPr lang="en"/>
              <a:t>Username: Analyst</a:t>
            </a:r>
            <a:endParaRPr/>
          </a:p>
        </p:txBody>
      </p:sp>
      <p:sp>
        <p:nvSpPr>
          <p:cNvPr id="272" name="Shape 272"/>
          <p:cNvSpPr txBox="1"/>
          <p:nvPr>
            <p:ph idx="1" type="body"/>
          </p:nvPr>
        </p:nvSpPr>
        <p:spPr>
          <a:xfrm>
            <a:off x="3976525" y="1229875"/>
            <a:ext cx="3168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All passwords:</a:t>
            </a:r>
            <a:endParaRPr/>
          </a:p>
          <a:p>
            <a:pPr indent="0" lvl="0" marL="0">
              <a:spcBef>
                <a:spcPts val="1600"/>
              </a:spcBef>
              <a:spcAft>
                <a:spcPts val="0"/>
              </a:spcAft>
              <a:buNone/>
            </a:pPr>
            <a:r>
              <a:rPr lang="en"/>
              <a:t>Password: 12345</a:t>
            </a:r>
            <a:endParaRPr/>
          </a:p>
          <a:p>
            <a:pPr indent="0" lvl="0" marL="0" rtl="0">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graphicFrame>
        <p:nvGraphicFramePr>
          <p:cNvPr id="277" name="Shape 277"/>
          <p:cNvGraphicFramePr/>
          <p:nvPr/>
        </p:nvGraphicFramePr>
        <p:xfrm>
          <a:off x="0" y="0"/>
          <a:ext cx="3000000" cy="3000000"/>
        </p:xfrm>
        <a:graphic>
          <a:graphicData uri="http://schemas.openxmlformats.org/drawingml/2006/table">
            <a:tbl>
              <a:tblPr>
                <a:noFill/>
                <a:tableStyleId>{74C4D081-4F01-445B-AC4D-C9F09788377B}</a:tableStyleId>
              </a:tblPr>
              <a:tblGrid>
                <a:gridCol w="7467600"/>
                <a:gridCol w="829725"/>
                <a:gridCol w="846675"/>
              </a:tblGrid>
              <a:tr h="4382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 Software Approver/ Software Analyst</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382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071200">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would like to have an account to sign in, so I can track my software requests easier.</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382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30485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currently on the login page, when s/he tries to log into his/her account with the correct password and username, then s/he will see the list of previous software requests on the left side of the screen and a webform on the right side of the screen.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527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[Negative] Given the user is currently on the login page, when s/he tries to log into his/her account with the incorrect password and username, then s/he will stay in the same page with a pop up indicating the message about the wrong operation.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graphicFrame>
        <p:nvGraphicFramePr>
          <p:cNvPr id="282" name="Shape 282"/>
          <p:cNvGraphicFramePr/>
          <p:nvPr/>
        </p:nvGraphicFramePr>
        <p:xfrm>
          <a:off x="0" y="0"/>
          <a:ext cx="3000000" cy="3000000"/>
        </p:xfrm>
        <a:graphic>
          <a:graphicData uri="http://schemas.openxmlformats.org/drawingml/2006/table">
            <a:tbl>
              <a:tblPr>
                <a:noFill/>
                <a:tableStyleId>{74C4D081-4F01-445B-AC4D-C9F09788377B}</a:tableStyleId>
              </a:tblPr>
              <a:tblGrid>
                <a:gridCol w="7467600"/>
                <a:gridCol w="829725"/>
                <a:gridCol w="846675"/>
              </a:tblGrid>
              <a:tr h="4728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728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155750">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would like to have a main webpage showing my request so I can find the status of my previous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728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08887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inside his account, when s/he have already submitted a request, then s/he will notice that there will exist a table that shows the status of these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035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inside his account and is viewing the list of requests, when s/he types a value in the filter box, then s/he will see only a list of request that matches the filter.</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graphicFrame>
        <p:nvGraphicFramePr>
          <p:cNvPr id="287" name="Shape 287"/>
          <p:cNvGraphicFramePr/>
          <p:nvPr/>
        </p:nvGraphicFramePr>
        <p:xfrm>
          <a:off x="0" y="0"/>
          <a:ext cx="3000000" cy="3000000"/>
        </p:xfrm>
        <a:graphic>
          <a:graphicData uri="http://schemas.openxmlformats.org/drawingml/2006/table">
            <a:tbl>
              <a:tblPr>
                <a:noFill/>
                <a:tableStyleId>{74C4D081-4F01-445B-AC4D-C9F09788377B}</a:tableStyleId>
              </a:tblPr>
              <a:tblGrid>
                <a:gridCol w="7467600"/>
                <a:gridCol w="829725"/>
                <a:gridCol w="846675"/>
              </a:tblGrid>
              <a:tr h="462800">
                <a:tc gridSpan="3">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User focus: Software Requester</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62800">
                <a:tc gridSpan="3">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User story theme:</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398600">
                <a:tc gridSpan="3">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As a user, I would like to make a software request to be able to use a particular software.</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81075">
                <a:tc>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Acceptance test-driven development criteria (ATDD) (positive/negative)</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300">
                          <a:latin typeface="Trebuchet MS"/>
                          <a:ea typeface="Trebuchet MS"/>
                          <a:cs typeface="Trebuchet MS"/>
                          <a:sym typeface="Trebuchet MS"/>
                        </a:rPr>
                        <a:t>Failed</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300">
                          <a:latin typeface="Trebuchet MS"/>
                          <a:ea typeface="Trebuchet MS"/>
                          <a:cs typeface="Trebuchet MS"/>
                          <a:sym typeface="Trebuchet MS"/>
                        </a:rPr>
                        <a:t>Passed</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930050">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[Positive] Given that the user is logged in and is filling a webform, when s/he tries to search a particular software name by either typing in the name of the software or using the drop down structure, then s/he will notice that the software name suggestion that s/he can click on to appear in the web form.</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t/>
                      </a:r>
                      <a:endParaRPr>
                        <a:latin typeface="Trebuchet MS"/>
                        <a:ea typeface="Trebuchet MS"/>
                        <a:cs typeface="Trebuchet MS"/>
                        <a:sym typeface="Trebuchet MS"/>
                      </a:endParaRPr>
                    </a:p>
                    <a:p>
                      <a:pPr indent="0" lvl="0" marL="0" rtl="0" algn="ctr">
                        <a:lnSpc>
                          <a:spcPct val="115000"/>
                        </a:lnSpc>
                        <a:spcBef>
                          <a:spcPts val="20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325">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[Negative] Given the user is logged in and is filling a webform, when s/he tries to search the particular software name by typing the incorrect software name, then s/he will</a:t>
                      </a:r>
                      <a:r>
                        <a:rPr lang="en" sz="1300">
                          <a:latin typeface="Trebuchet MS"/>
                          <a:ea typeface="Trebuchet MS"/>
                          <a:cs typeface="Trebuchet MS"/>
                          <a:sym typeface="Trebuchet MS"/>
                        </a:rPr>
                        <a:t> not</a:t>
                      </a:r>
                      <a:r>
                        <a:rPr lang="en" sz="1300">
                          <a:latin typeface="Trebuchet MS"/>
                          <a:ea typeface="Trebuchet MS"/>
                          <a:cs typeface="Trebuchet MS"/>
                          <a:sym typeface="Trebuchet MS"/>
                        </a:rPr>
                        <a:t> see </a:t>
                      </a:r>
                      <a:r>
                        <a:rPr lang="en" sz="1300">
                          <a:latin typeface="Trebuchet MS"/>
                          <a:ea typeface="Trebuchet MS"/>
                          <a:cs typeface="Trebuchet MS"/>
                          <a:sym typeface="Trebuchet MS"/>
                        </a:rPr>
                        <a:t>a software name suggestion.</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6500">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[Positive] Given the user is logged in and is filling a webform, when s/he has selected a particular software and searches for a particular approver, then s/he will notice the list of approvers for the particular software that s/he can choose.</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7900">
                <a:tc>
                  <a:txBody>
                    <a:bodyPr>
                      <a:noAutofit/>
                    </a:bodyPr>
                    <a:lstStyle/>
                    <a:p>
                      <a:pPr indent="0" lvl="0" marL="0" rtl="0">
                        <a:spcBef>
                          <a:spcPts val="0"/>
                        </a:spcBef>
                        <a:spcAft>
                          <a:spcPts val="0"/>
                        </a:spcAft>
                        <a:buNone/>
                      </a:pPr>
                      <a:r>
                        <a:rPr lang="en" sz="1300">
                          <a:latin typeface="Trebuchet MS"/>
                          <a:ea typeface="Trebuchet MS"/>
                          <a:cs typeface="Trebuchet MS"/>
                          <a:sym typeface="Trebuchet MS"/>
                        </a:rPr>
                        <a:t>[Positive] Given the user is logged in and is filling a webform, when s/he submits the webform, then the system will send the software approver an email to inform him about the new request.</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graphicFrame>
        <p:nvGraphicFramePr>
          <p:cNvPr id="292" name="Shape 292"/>
          <p:cNvGraphicFramePr/>
          <p:nvPr/>
        </p:nvGraphicFramePr>
        <p:xfrm>
          <a:off x="0" y="0"/>
          <a:ext cx="3000000" cy="3000000"/>
        </p:xfrm>
        <a:graphic>
          <a:graphicData uri="http://schemas.openxmlformats.org/drawingml/2006/table">
            <a:tbl>
              <a:tblPr>
                <a:noFill/>
                <a:tableStyleId>{74C4D081-4F01-445B-AC4D-C9F09788377B}</a:tableStyleId>
              </a:tblPr>
              <a:tblGrid>
                <a:gridCol w="7467600"/>
                <a:gridCol w="829725"/>
                <a:gridCol w="846675"/>
              </a:tblGrid>
              <a:tr h="3314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3314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724725">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prefer filling the application form with error checking function, so I may not miss some important information.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314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8828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[Negative] Given the user is filling the web form application, when s/he tries to submit the web form with all field empty, then s/he will notice a pop up on the right top of the page which contains the error message.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4962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filling the web form application, when s/he tries to submit the web form by only fulfilling the software name, then s/he will notice that a new page will pop up with the success message and the software request information will appear in the table of the main page.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920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filling the web form application, when s/he tries to submit the web form by fulfilling all of the field, then s/he will notice that a new page will pop up with the success message and the software request information will appear in the table of the main page.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graphicFrame>
        <p:nvGraphicFramePr>
          <p:cNvPr id="297" name="Shape 297"/>
          <p:cNvGraphicFramePr/>
          <p:nvPr/>
        </p:nvGraphicFramePr>
        <p:xfrm>
          <a:off x="0" y="0"/>
          <a:ext cx="3000000" cy="3000000"/>
        </p:xfrm>
        <a:graphic>
          <a:graphicData uri="http://schemas.openxmlformats.org/drawingml/2006/table">
            <a:tbl>
              <a:tblPr>
                <a:noFill/>
                <a:tableStyleId>{74C4D081-4F01-445B-AC4D-C9F09788377B}</a:tableStyleId>
              </a:tblPr>
              <a:tblGrid>
                <a:gridCol w="7467600"/>
                <a:gridCol w="829725"/>
                <a:gridCol w="846675"/>
              </a:tblGrid>
              <a:tr h="320475">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Analyst/Approver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6030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324125">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software analyst/approver, I want to receive notifications via email so that I can easily monitor any software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90375">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32412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software analyst/approver is logged in to his/her email, when he/she reviews his/her inbox, then he/she will see an email showing that there is a new software request.</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24125">
                <a:tc>
                  <a:txBody>
                    <a:bodyPr>
                      <a:noAutofit/>
                    </a:bodyPr>
                    <a:lstStyle/>
                    <a:p>
                      <a:pPr indent="0" lvl="0" marL="0" rtl="0">
                        <a:lnSpc>
                          <a:spcPct val="115000"/>
                        </a:lnSpc>
                        <a:spcBef>
                          <a:spcPts val="0"/>
                        </a:spcBef>
                        <a:spcAft>
                          <a:spcPts val="0"/>
                        </a:spcAft>
                        <a:buNone/>
                      </a:pPr>
                      <a:r>
                        <a:rPr lang="en">
                          <a:latin typeface="Trebuchet MS"/>
                          <a:ea typeface="Trebuchet MS"/>
                          <a:cs typeface="Trebuchet MS"/>
                          <a:sym typeface="Trebuchet MS"/>
                        </a:rPr>
                        <a:t>[Positive] Given the software analyst/approver has clicked on the email notification, when he/she reviews the content of the email, then he/she will see a link that will directly bring him/her to the sign in page.</a:t>
                      </a:r>
                      <a:endParaRPr>
                        <a:latin typeface="Trebuchet MS"/>
                        <a:ea typeface="Trebuchet MS"/>
                        <a:cs typeface="Trebuchet MS"/>
                        <a:sym typeface="Trebuchet MS"/>
                      </a:endParaRPr>
                    </a:p>
                    <a:p>
                      <a:pPr indent="0" lvl="0" marL="0" rtl="0">
                        <a:lnSpc>
                          <a:spcPct val="115000"/>
                        </a:lnSpc>
                        <a:spcBef>
                          <a:spcPts val="20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graphicFrame>
        <p:nvGraphicFramePr>
          <p:cNvPr id="302" name="Shape 302"/>
          <p:cNvGraphicFramePr/>
          <p:nvPr/>
        </p:nvGraphicFramePr>
        <p:xfrm>
          <a:off x="0" y="0"/>
          <a:ext cx="3000000" cy="3000000"/>
        </p:xfrm>
        <a:graphic>
          <a:graphicData uri="http://schemas.openxmlformats.org/drawingml/2006/table">
            <a:tbl>
              <a:tblPr>
                <a:noFill/>
                <a:tableStyleId>{74C4D081-4F01-445B-AC4D-C9F09788377B}</a:tableStyleId>
              </a:tblPr>
              <a:tblGrid>
                <a:gridCol w="7806875"/>
                <a:gridCol w="707600"/>
                <a:gridCol w="629525"/>
              </a:tblGrid>
              <a:tr h="355925">
                <a:tc gridSpan="3">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User focus: Software Approver/Analyst</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355925">
                <a:tc gridSpan="3">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User story theme:</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562725">
                <a:tc gridSpan="3">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As a software approver/analyst, I would like to approve software request digitally to conveniently approve these software requests in a swift manner</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55925">
                <a:tc>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Acceptance test-driven development criteria (ATDD) (positive/negative)</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200">
                          <a:latin typeface="Trebuchet MS"/>
                          <a:ea typeface="Trebuchet MS"/>
                          <a:cs typeface="Trebuchet MS"/>
                          <a:sym typeface="Trebuchet MS"/>
                        </a:rPr>
                        <a:t>Failed</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200">
                          <a:latin typeface="Trebuchet MS"/>
                          <a:ea typeface="Trebuchet MS"/>
                          <a:cs typeface="Trebuchet MS"/>
                          <a:sym typeface="Trebuchet MS"/>
                        </a:rPr>
                        <a:t>Passed</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627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analyst/approver is signed in to his/her account, when he/she sees a list of requests and clicks on a request, then he/she will see a pop up showing the information about the request.</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7300">
                <a:tc>
                  <a:txBody>
                    <a:bodyPr>
                      <a:noAutofit/>
                    </a:bodyPr>
                    <a:lstStyle/>
                    <a:p>
                      <a:pPr indent="0" lvl="0" marL="0" rtl="0">
                        <a:spcBef>
                          <a:spcPts val="0"/>
                        </a:spcBef>
                        <a:spcAft>
                          <a:spcPts val="0"/>
                        </a:spcAft>
                        <a:buNone/>
                      </a:pPr>
                      <a:r>
                        <a:rPr lang="en" sz="1200">
                          <a:latin typeface="Trebuchet MS"/>
                          <a:ea typeface="Trebuchet MS"/>
                          <a:cs typeface="Trebuchet MS"/>
                          <a:sym typeface="Trebuchet MS"/>
                        </a:rPr>
                        <a:t>[Positive] Given the software approver/analyst is logged into the system and opened the prompt for a particular software request, when s/he select to either approve or deny the request, then s/he will see a confirmation message and then s/he will see a status change of the request.</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7300">
                <a:tc>
                  <a:txBody>
                    <a:bodyPr>
                      <a:noAutofit/>
                    </a:bodyPr>
                    <a:lstStyle/>
                    <a:p>
                      <a:pPr indent="0" lvl="0" marL="0" rtl="0">
                        <a:spcBef>
                          <a:spcPts val="0"/>
                        </a:spcBef>
                        <a:spcAft>
                          <a:spcPts val="0"/>
                        </a:spcAft>
                        <a:buNone/>
                      </a:pPr>
                      <a:r>
                        <a:rPr lang="en" sz="1200">
                          <a:latin typeface="Trebuchet MS"/>
                          <a:ea typeface="Trebuchet MS"/>
                          <a:cs typeface="Trebuchet MS"/>
                          <a:sym typeface="Trebuchet MS"/>
                        </a:rPr>
                        <a:t>[Positive] Given the software approver is logged into the system, when s/he changes the status of a software request, then the software will send an email to the IT analyst that the software request has been processed.</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78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 already chose to approve a request, when he/she confirms on the confirmation message, then an email notification will be sent to the requester containing the access to the software and the software analyst will be redirected to the page containing the list of software requests.</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78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 already chose to deny a request, when he/she confirms on the confirmation message, then an email notification will be sent to the requester a message showing declination of request and the software analyst will be redirected to the page containing the list of software requests.</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p>
                      <a:pPr indent="0" lvl="0" marL="0" rtl="0">
                        <a:lnSpc>
                          <a:spcPct val="115000"/>
                        </a:lnSpc>
                        <a:spcBef>
                          <a:spcPts val="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Design Patterns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ctrTitle"/>
          </p:nvPr>
        </p:nvSpPr>
        <p:spPr>
          <a:xfrm>
            <a:off x="598100" y="1775227"/>
            <a:ext cx="8222100" cy="1458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444444"/>
                </a:solidFill>
                <a:highlight>
                  <a:srgbClr val="FFFFFF"/>
                </a:highlight>
              </a:rPr>
              <a:t>A way of notifying change to a number of classes.</a:t>
            </a:r>
            <a:endParaRPr>
              <a:solidFill>
                <a:srgbClr val="444444"/>
              </a:solidFill>
              <a:highlight>
                <a:srgbClr val="FFFFFF"/>
              </a:highlight>
            </a:endParaRPr>
          </a:p>
          <a:p>
            <a:pPr indent="0" lvl="0" marL="0" rtl="0" algn="just">
              <a:lnSpc>
                <a:spcPct val="100000"/>
              </a:lnSpc>
              <a:spcBef>
                <a:spcPts val="1600"/>
              </a:spcBef>
              <a:spcAft>
                <a:spcPts val="0"/>
              </a:spcAft>
              <a:buNone/>
            </a:pPr>
            <a:r>
              <a:t/>
            </a:r>
            <a:endParaRPr>
              <a:solidFill>
                <a:srgbClr val="444444"/>
              </a:solidFill>
              <a:highlight>
                <a:srgbClr val="FFFFFF"/>
              </a:highlight>
            </a:endParaRPr>
          </a:p>
          <a:p>
            <a:pPr indent="0" lvl="0" marL="0" algn="just">
              <a:lnSpc>
                <a:spcPct val="100000"/>
              </a:lnSpc>
              <a:spcBef>
                <a:spcPts val="1600"/>
              </a:spcBef>
              <a:spcAft>
                <a:spcPts val="1600"/>
              </a:spcAft>
              <a:buNone/>
            </a:pPr>
            <a:r>
              <a:rPr lang="en">
                <a:solidFill>
                  <a:srgbClr val="444444"/>
                </a:solidFill>
                <a:highlight>
                  <a:srgbClr val="FFFFFF"/>
                </a:highlight>
              </a:rPr>
              <a:t>We applied it where the system observes events like when a user press on the submit button, the system would send an email to the approver.</a:t>
            </a:r>
            <a:endParaRPr>
              <a:solidFill>
                <a:srgbClr val="444444"/>
              </a:solidFill>
              <a:highlight>
                <a:srgbClr val="FFFFFF"/>
              </a:highlight>
            </a:endParaRPr>
          </a:p>
        </p:txBody>
      </p:sp>
      <p:sp>
        <p:nvSpPr>
          <p:cNvPr id="313" name="Shape 31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Observer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000000"/>
                </a:solidFill>
              </a:rPr>
              <a:t>Model–view–controller</a:t>
            </a:r>
            <a:r>
              <a:rPr lang="en">
                <a:solidFill>
                  <a:srgbClr val="000000"/>
                </a:solidFill>
                <a:highlight>
                  <a:srgbClr val="FFFFFF"/>
                </a:highlight>
              </a:rPr>
              <a:t> (</a:t>
            </a:r>
            <a:r>
              <a:rPr lang="en">
                <a:solidFill>
                  <a:srgbClr val="000000"/>
                </a:solidFill>
              </a:rPr>
              <a:t>MVC</a:t>
            </a:r>
            <a:r>
              <a:rPr lang="en">
                <a:solidFill>
                  <a:srgbClr val="000000"/>
                </a:solidFill>
                <a:highlight>
                  <a:srgbClr val="FFFFFF"/>
                </a:highlight>
              </a:rPr>
              <a:t>) is an </a:t>
            </a:r>
            <a:r>
              <a:rPr lang="en">
                <a:solidFill>
                  <a:srgbClr val="000000"/>
                </a:solidFill>
                <a:uFill>
                  <a:noFill/>
                </a:uFill>
                <a:hlinkClick r:id="rId3"/>
              </a:rPr>
              <a:t>architectural pattern</a:t>
            </a:r>
            <a:r>
              <a:rPr lang="en">
                <a:solidFill>
                  <a:srgbClr val="000000"/>
                </a:solidFill>
                <a:highlight>
                  <a:srgbClr val="FFFFFF"/>
                </a:highlight>
              </a:rPr>
              <a:t> commonly used for developing </a:t>
            </a:r>
            <a:r>
              <a:rPr lang="en">
                <a:solidFill>
                  <a:srgbClr val="000000"/>
                </a:solidFill>
                <a:uFill>
                  <a:noFill/>
                </a:uFill>
                <a:hlinkClick r:id="rId4"/>
              </a:rPr>
              <a:t>user interfaces</a:t>
            </a:r>
            <a:r>
              <a:rPr lang="en">
                <a:solidFill>
                  <a:srgbClr val="000000"/>
                </a:solidFill>
                <a:highlight>
                  <a:srgbClr val="FFFFFF"/>
                </a:highlight>
              </a:rPr>
              <a:t> that divides an application into three interconnected parts.</a:t>
            </a:r>
            <a:endParaRPr>
              <a:solidFill>
                <a:srgbClr val="000000"/>
              </a:solidFill>
              <a:highlight>
                <a:srgbClr val="FFFFFF"/>
              </a:highlight>
            </a:endParaRPr>
          </a:p>
          <a:p>
            <a:pPr indent="0" lvl="0" marL="0" rtl="0" algn="just">
              <a:lnSpc>
                <a:spcPct val="100000"/>
              </a:lnSpc>
              <a:spcBef>
                <a:spcPts val="1600"/>
              </a:spcBef>
              <a:spcAft>
                <a:spcPts val="1600"/>
              </a:spcAft>
              <a:buNone/>
            </a:pPr>
            <a:r>
              <a:rPr lang="en">
                <a:solidFill>
                  <a:srgbClr val="000000"/>
                </a:solidFill>
                <a:highlight>
                  <a:srgbClr val="FFFFFF"/>
                </a:highlight>
              </a:rPr>
              <a:t>An example of how we applied this architecture is with a web application where the user submits a request. In this case, the controller is the webform then the controller will manipulate the model which is the database and then the database will update the table in user’s page which is the view part.</a:t>
            </a:r>
            <a:endParaRPr>
              <a:solidFill>
                <a:srgbClr val="000000"/>
              </a:solidFill>
              <a:highlight>
                <a:srgbClr val="FFFFFF"/>
              </a:highlight>
            </a:endParaRPr>
          </a:p>
        </p:txBody>
      </p:sp>
      <p:sp>
        <p:nvSpPr>
          <p:cNvPr id="319" name="Shape 3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Model-view-controller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Factory</a:t>
            </a:r>
            <a:endParaRPr/>
          </a:p>
        </p:txBody>
      </p:sp>
      <p:sp>
        <p:nvSpPr>
          <p:cNvPr id="325" name="Shape 3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a:solidFill>
                  <a:srgbClr val="444444"/>
                </a:solidFill>
                <a:highlight>
                  <a:srgbClr val="FFFFFF"/>
                </a:highlight>
              </a:rPr>
              <a:t>Creates an instance of several derived classes</a:t>
            </a:r>
            <a:endParaRPr>
              <a:solidFill>
                <a:srgbClr val="444444"/>
              </a:solidFill>
              <a:highlight>
                <a:srgbClr val="FFFFFF"/>
              </a:highlight>
            </a:endParaRPr>
          </a:p>
          <a:p>
            <a:pPr indent="0" lvl="0" marL="0" algn="just">
              <a:spcBef>
                <a:spcPts val="1600"/>
              </a:spcBef>
              <a:spcAft>
                <a:spcPts val="1600"/>
              </a:spcAft>
              <a:buNone/>
            </a:pPr>
            <a:r>
              <a:rPr lang="en">
                <a:solidFill>
                  <a:srgbClr val="444444"/>
                </a:solidFill>
                <a:highlight>
                  <a:srgbClr val="FFFFFF"/>
                </a:highlight>
              </a:rPr>
              <a:t>An example of how we used this design pattern is where depending on the user we </a:t>
            </a:r>
            <a:r>
              <a:rPr lang="en">
                <a:solidFill>
                  <a:srgbClr val="444444"/>
                </a:solidFill>
                <a:highlight>
                  <a:srgbClr val="FFFFFF"/>
                </a:highlight>
              </a:rPr>
              <a:t>instantiate</a:t>
            </a:r>
            <a:r>
              <a:rPr lang="en">
                <a:solidFill>
                  <a:srgbClr val="444444"/>
                </a:solidFill>
                <a:highlight>
                  <a:srgbClr val="FFFFFF"/>
                </a:highlight>
              </a:rPr>
              <a:t> different sessions like for user we have a RequestBean class or for approver we have a ApproverDashboard class.</a:t>
            </a:r>
            <a:endParaRPr>
              <a:solidFill>
                <a:srgbClr val="444444"/>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Chain of responsibility</a:t>
            </a:r>
            <a:endParaRPr/>
          </a:p>
        </p:txBody>
      </p:sp>
      <p:sp>
        <p:nvSpPr>
          <p:cNvPr id="331" name="Shape 3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a:solidFill>
                  <a:srgbClr val="444444"/>
                </a:solidFill>
                <a:highlight>
                  <a:srgbClr val="FFFFFF"/>
                </a:highlight>
              </a:rPr>
              <a:t>A way of passing a request between a chain of objects</a:t>
            </a:r>
            <a:endParaRPr>
              <a:solidFill>
                <a:srgbClr val="444444"/>
              </a:solidFill>
              <a:highlight>
                <a:srgbClr val="FFFFFF"/>
              </a:highlight>
            </a:endParaRPr>
          </a:p>
          <a:p>
            <a:pPr indent="0" lvl="0" marL="0" algn="just">
              <a:spcBef>
                <a:spcPts val="1600"/>
              </a:spcBef>
              <a:spcAft>
                <a:spcPts val="1600"/>
              </a:spcAft>
              <a:buNone/>
            </a:pPr>
            <a:r>
              <a:rPr lang="en">
                <a:solidFill>
                  <a:srgbClr val="444444"/>
                </a:solidFill>
                <a:highlight>
                  <a:srgbClr val="FFFFFF"/>
                </a:highlight>
              </a:rPr>
              <a:t>An example of how we applied this design pattern is we could say that the chain of objects are the user, approver, and analyst the request being passed between these objects is the user request.</a:t>
            </a:r>
            <a:endParaRPr>
              <a:solidFill>
                <a:srgbClr val="444444"/>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Group Reflection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idx="1" type="body"/>
          </p:nvPr>
        </p:nvSpPr>
        <p:spPr>
          <a:xfrm>
            <a:off x="311700" y="0"/>
            <a:ext cx="8520600" cy="46218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Font typeface="Roboto"/>
              <a:buChar char="●"/>
            </a:pPr>
            <a:r>
              <a:rPr lang="en" sz="1600">
                <a:solidFill>
                  <a:srgbClr val="000000"/>
                </a:solidFill>
              </a:rPr>
              <a:t>How did you feel about this milestone? What did you like about it? What did you dislike?</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Team members find their correct roles in the project in this milestone,and t</a:t>
            </a:r>
            <a:r>
              <a:rPr lang="en" sz="1600">
                <a:solidFill>
                  <a:srgbClr val="000000"/>
                </a:solidFill>
              </a:rPr>
              <a:t>eam members work together to complement their weaknesses and strengths</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After couples of milestones effort, it’s easier to do this milestone</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It’s hard to design the artistic website </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What did you learn about yourself as you collaborated and worked through this milestone?</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Reviewing the </a:t>
            </a:r>
            <a:r>
              <a:rPr lang="en" sz="1600">
                <a:solidFill>
                  <a:srgbClr val="000000"/>
                </a:solidFill>
              </a:rPr>
              <a:t>knowledge</a:t>
            </a:r>
            <a:r>
              <a:rPr lang="en" sz="1600">
                <a:solidFill>
                  <a:srgbClr val="000000"/>
                </a:solidFill>
              </a:rPr>
              <a:t> about the web programming and how it can be applied with java</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Practicing the design patterns that we learned in class</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How will you use what you have learned going forward?</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We could apply the things we learned from building the project to future projects.</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What “stuff &amp; things” related to this milestone would you want help with?</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Figuring out what kind of design patterns we used</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We thought that we could have more time when doing our demo </a:t>
            </a:r>
            <a:endParaRPr sz="1600">
              <a:solidFill>
                <a:srgbClr val="000000"/>
              </a:solidFill>
            </a:endParaRPr>
          </a:p>
          <a:p>
            <a:pPr indent="0" lvl="0" marL="457200" rtl="0">
              <a:spcBef>
                <a:spcPts val="0"/>
              </a:spcBef>
              <a:spcAft>
                <a:spcPts val="0"/>
              </a:spcAft>
              <a:buNone/>
            </a:pPr>
            <a:r>
              <a:rPr lang="en" sz="1600">
                <a:solidFill>
                  <a:srgbClr val="000000"/>
                </a:solidFill>
              </a:rPr>
              <a:t>	to we could go through all the features we added.</a:t>
            </a:r>
            <a:endParaRPr sz="1600">
              <a:solidFill>
                <a:srgbClr val="000000"/>
              </a:solidFill>
            </a:endParaRPr>
          </a:p>
          <a:p>
            <a:pPr indent="0" lvl="0" marL="457200" rtl="0">
              <a:spcBef>
                <a:spcPts val="0"/>
              </a:spcBef>
              <a:spcAft>
                <a:spcPts val="0"/>
              </a:spcAft>
              <a:buNone/>
            </a:pPr>
            <a:r>
              <a:t/>
            </a:r>
            <a:endParaRPr sz="1600">
              <a:solidFill>
                <a:srgbClr val="000000"/>
              </a:solidFill>
            </a:endParaRPr>
          </a:p>
          <a:p>
            <a:pPr indent="0" lvl="0" marL="0" rtl="0">
              <a:spcBef>
                <a:spcPts val="0"/>
              </a:spcBef>
              <a:spcAft>
                <a:spcPts val="1600"/>
              </a:spcAft>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Sources</a:t>
            </a:r>
            <a:endParaRPr/>
          </a:p>
        </p:txBody>
      </p:sp>
      <p:sp>
        <p:nvSpPr>
          <p:cNvPr id="347" name="Shape 3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Definitions for the design patterns</a:t>
            </a:r>
            <a:endParaRPr/>
          </a:p>
          <a:p>
            <a:pPr indent="0" lvl="0" marL="0">
              <a:spcBef>
                <a:spcPts val="1600"/>
              </a:spcBef>
              <a:spcAft>
                <a:spcPts val="0"/>
              </a:spcAft>
              <a:buNone/>
            </a:pPr>
            <a:r>
              <a:rPr lang="en" u="sng">
                <a:solidFill>
                  <a:schemeClr val="hlink"/>
                </a:solidFill>
                <a:hlinkClick r:id="rId3"/>
              </a:rPr>
              <a:t>https://sourcemaking.com/design_patterns</a:t>
            </a:r>
            <a:endParaRPr/>
          </a:p>
          <a:p>
            <a:pPr indent="0" lvl="0" marL="0">
              <a:spcBef>
                <a:spcPts val="1600"/>
              </a:spcBef>
              <a:spcAft>
                <a:spcPts val="0"/>
              </a:spcAft>
              <a:buNone/>
            </a:pPr>
            <a:r>
              <a:rPr lang="en" u="sng">
                <a:solidFill>
                  <a:schemeClr val="hlink"/>
                </a:solidFill>
                <a:hlinkClick r:id="rId4"/>
              </a:rPr>
              <a:t>https://en.wikipedia.org/wiki/Model–view–controller</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Executive Summary</a:t>
            </a:r>
            <a:endParaRPr/>
          </a:p>
        </p:txBody>
      </p:sp>
      <p:sp>
        <p:nvSpPr>
          <p:cNvPr id="143" name="Shape 1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Technology used:</a:t>
            </a:r>
            <a:endParaRPr/>
          </a:p>
          <a:p>
            <a:pPr indent="-342900" lvl="0" marL="457200" rtl="0">
              <a:spcBef>
                <a:spcPts val="1600"/>
              </a:spcBef>
              <a:spcAft>
                <a:spcPts val="0"/>
              </a:spcAft>
              <a:buSzPts val="1800"/>
              <a:buChar char="-"/>
            </a:pPr>
            <a:r>
              <a:rPr lang="en"/>
              <a:t>MySQL</a:t>
            </a:r>
            <a:endParaRPr/>
          </a:p>
          <a:p>
            <a:pPr indent="-342900" lvl="0" marL="457200" rtl="0">
              <a:spcBef>
                <a:spcPts val="0"/>
              </a:spcBef>
              <a:spcAft>
                <a:spcPts val="0"/>
              </a:spcAft>
              <a:buSzPts val="1800"/>
              <a:buChar char="-"/>
            </a:pPr>
            <a:r>
              <a:rPr lang="en"/>
              <a:t>MySQL Workbench</a:t>
            </a:r>
            <a:endParaRPr/>
          </a:p>
          <a:p>
            <a:pPr indent="-342900" lvl="0" marL="457200" rtl="0">
              <a:spcBef>
                <a:spcPts val="0"/>
              </a:spcBef>
              <a:spcAft>
                <a:spcPts val="0"/>
              </a:spcAft>
              <a:buSzPts val="1800"/>
              <a:buChar char="-"/>
            </a:pPr>
            <a:r>
              <a:rPr lang="en"/>
              <a:t>Java</a:t>
            </a:r>
            <a:endParaRPr/>
          </a:p>
          <a:p>
            <a:pPr indent="-342900" lvl="0" marL="457200" rtl="0">
              <a:spcBef>
                <a:spcPts val="0"/>
              </a:spcBef>
              <a:spcAft>
                <a:spcPts val="0"/>
              </a:spcAft>
              <a:buSzPts val="1800"/>
              <a:buChar char="-"/>
            </a:pPr>
            <a:r>
              <a:rPr lang="en"/>
              <a:t>x</a:t>
            </a:r>
            <a:r>
              <a:rPr lang="en"/>
              <a:t>html</a:t>
            </a:r>
            <a:endParaRPr/>
          </a:p>
          <a:p>
            <a:pPr indent="-342900" lvl="0" marL="457200" rtl="0">
              <a:spcBef>
                <a:spcPts val="0"/>
              </a:spcBef>
              <a:spcAft>
                <a:spcPts val="0"/>
              </a:spcAft>
              <a:buSzPts val="1800"/>
              <a:buChar char="-"/>
            </a:pPr>
            <a:r>
              <a:rPr lang="en"/>
              <a:t>css</a:t>
            </a:r>
            <a:endParaRPr/>
          </a:p>
          <a:p>
            <a:pPr indent="-342900" lvl="0" marL="457200" rtl="0">
              <a:spcBef>
                <a:spcPts val="0"/>
              </a:spcBef>
              <a:spcAft>
                <a:spcPts val="0"/>
              </a:spcAft>
              <a:buSzPts val="1800"/>
              <a:buChar char="-"/>
            </a:pPr>
            <a:r>
              <a:rPr lang="en"/>
              <a:t>Hibernate</a:t>
            </a:r>
            <a:endParaRPr/>
          </a:p>
          <a:p>
            <a:pPr indent="-342900" lvl="0" marL="457200" rtl="0">
              <a:spcBef>
                <a:spcPts val="0"/>
              </a:spcBef>
              <a:spcAft>
                <a:spcPts val="0"/>
              </a:spcAft>
              <a:buSzPts val="1800"/>
              <a:buChar char="-"/>
            </a:pPr>
            <a:r>
              <a:rPr lang="en"/>
              <a:t>PrimeFaces Framework</a:t>
            </a:r>
            <a:endParaRPr/>
          </a:p>
          <a:p>
            <a:pPr indent="0" lvl="0" marL="0" rtl="0">
              <a:spcBef>
                <a:spcPts val="1600"/>
              </a:spcBef>
              <a:spcAft>
                <a:spcPts val="0"/>
              </a:spcAft>
              <a:buNone/>
            </a:pPr>
            <a:r>
              <a:rPr lang="en"/>
              <a:t>ATDD test cases: All pass</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Changes</a:t>
            </a:r>
            <a:endParaRPr/>
          </a:p>
        </p:txBody>
      </p:sp>
      <p:sp>
        <p:nvSpPr>
          <p:cNvPr id="149" name="Shape 149"/>
          <p:cNvSpPr txBox="1"/>
          <p:nvPr>
            <p:ph idx="1" type="body"/>
          </p:nvPr>
        </p:nvSpPr>
        <p:spPr>
          <a:xfrm>
            <a:off x="311700" y="939200"/>
            <a:ext cx="8520600" cy="3808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that were added:</a:t>
            </a:r>
            <a:endParaRPr/>
          </a:p>
          <a:p>
            <a:pPr indent="-342900" lvl="0" marL="457200" rtl="0">
              <a:spcBef>
                <a:spcPts val="1600"/>
              </a:spcBef>
              <a:spcAft>
                <a:spcPts val="0"/>
              </a:spcAft>
              <a:buSzPts val="1800"/>
              <a:buChar char="●"/>
            </a:pPr>
            <a:r>
              <a:rPr lang="en"/>
              <a:t>In user page, we added a software history table for the user to able to track his/her requests.</a:t>
            </a:r>
            <a:endParaRPr/>
          </a:p>
          <a:p>
            <a:pPr indent="-342900" lvl="0" marL="457200" rtl="0">
              <a:spcBef>
                <a:spcPts val="0"/>
              </a:spcBef>
              <a:spcAft>
                <a:spcPts val="0"/>
              </a:spcAft>
              <a:buSzPts val="1800"/>
              <a:buChar char="●"/>
            </a:pPr>
            <a:r>
              <a:rPr lang="en"/>
              <a:t>Added sorting feature</a:t>
            </a:r>
            <a:endParaRPr/>
          </a:p>
          <a:p>
            <a:pPr indent="-342900" lvl="0" marL="457200" rtl="0">
              <a:spcBef>
                <a:spcPts val="0"/>
              </a:spcBef>
              <a:spcAft>
                <a:spcPts val="0"/>
              </a:spcAft>
              <a:buSzPts val="1800"/>
              <a:buChar char="●"/>
            </a:pPr>
            <a:r>
              <a:rPr lang="en"/>
              <a:t>Added loading feedback</a:t>
            </a:r>
            <a:endParaRPr/>
          </a:p>
          <a:p>
            <a:pPr indent="-342900" lvl="0" marL="457200" rtl="0">
              <a:spcBef>
                <a:spcPts val="0"/>
              </a:spcBef>
              <a:spcAft>
                <a:spcPts val="0"/>
              </a:spcAft>
              <a:buSzPts val="1800"/>
              <a:buChar char="●"/>
            </a:pPr>
            <a:r>
              <a:rPr lang="en"/>
              <a:t>Give the user the ability to cancel a request</a:t>
            </a:r>
            <a:endParaRPr/>
          </a:p>
          <a:p>
            <a:pPr indent="-342900" lvl="0" marL="457200" rtl="0">
              <a:spcBef>
                <a:spcPts val="0"/>
              </a:spcBef>
              <a:spcAft>
                <a:spcPts val="0"/>
              </a:spcAft>
              <a:buSzPts val="1800"/>
              <a:buChar char="●"/>
            </a:pPr>
            <a:r>
              <a:rPr lang="en"/>
              <a:t>Added a pending request feature to keep track of the request that needs to be addressed</a:t>
            </a:r>
            <a:endParaRPr/>
          </a:p>
          <a:p>
            <a:pPr indent="0" lvl="0" marL="0">
              <a:spcBef>
                <a:spcPts val="1600"/>
              </a:spcBef>
              <a:spcAft>
                <a:spcPts val="0"/>
              </a:spcAft>
              <a:buNone/>
            </a:pPr>
            <a:r>
              <a:rPr lang="en"/>
              <a:t>Note:	 Terms used for Approver are Approve and Deny</a:t>
            </a:r>
            <a:endParaRPr/>
          </a:p>
          <a:p>
            <a:pPr indent="0" lvl="0" marL="0" rtl="0">
              <a:spcBef>
                <a:spcPts val="1600"/>
              </a:spcBef>
              <a:spcAft>
                <a:spcPts val="0"/>
              </a:spcAft>
              <a:buNone/>
            </a:pPr>
            <a:r>
              <a:rPr lang="en"/>
              <a:t>		Terms used for Analyst are Grant and Deny</a:t>
            </a:r>
            <a:endParaRPr/>
          </a:p>
          <a:p>
            <a:pPr indent="0" lvl="0" marL="0">
              <a:spcBef>
                <a:spcPts val="1600"/>
              </a:spcBef>
              <a:spcAft>
                <a:spcPts val="16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0" y="0"/>
            <a:ext cx="5017824" cy="3079750"/>
          </a:xfrm>
          <a:prstGeom prst="rect">
            <a:avLst/>
          </a:prstGeom>
          <a:noFill/>
          <a:ln>
            <a:noFill/>
          </a:ln>
        </p:spPr>
      </p:pic>
      <p:pic>
        <p:nvPicPr>
          <p:cNvPr id="155" name="Shape 155"/>
          <p:cNvPicPr preferRelativeResize="0"/>
          <p:nvPr/>
        </p:nvPicPr>
        <p:blipFill>
          <a:blip r:embed="rId4">
            <a:alphaModFix/>
          </a:blip>
          <a:stretch>
            <a:fillRect/>
          </a:stretch>
        </p:blipFill>
        <p:spPr>
          <a:xfrm>
            <a:off x="345050" y="3358288"/>
            <a:ext cx="1290625" cy="1039675"/>
          </a:xfrm>
          <a:prstGeom prst="rect">
            <a:avLst/>
          </a:prstGeom>
          <a:noFill/>
          <a:ln>
            <a:noFill/>
          </a:ln>
        </p:spPr>
      </p:pic>
      <p:pic>
        <p:nvPicPr>
          <p:cNvPr id="156" name="Shape 156"/>
          <p:cNvPicPr preferRelativeResize="0"/>
          <p:nvPr/>
        </p:nvPicPr>
        <p:blipFill rotWithShape="1">
          <a:blip r:embed="rId5">
            <a:alphaModFix/>
          </a:blip>
          <a:srcRect b="20477" l="28383" r="26303" t="27914"/>
          <a:stretch/>
        </p:blipFill>
        <p:spPr>
          <a:xfrm>
            <a:off x="2120950" y="3079750"/>
            <a:ext cx="2595325" cy="1939075"/>
          </a:xfrm>
          <a:prstGeom prst="rect">
            <a:avLst/>
          </a:prstGeom>
          <a:noFill/>
          <a:ln>
            <a:noFill/>
          </a:ln>
        </p:spPr>
      </p:pic>
      <p:pic>
        <p:nvPicPr>
          <p:cNvPr id="157" name="Shape 157"/>
          <p:cNvPicPr preferRelativeResize="0"/>
          <p:nvPr/>
        </p:nvPicPr>
        <p:blipFill>
          <a:blip r:embed="rId6">
            <a:alphaModFix/>
          </a:blip>
          <a:stretch>
            <a:fillRect/>
          </a:stretch>
        </p:blipFill>
        <p:spPr>
          <a:xfrm>
            <a:off x="5017825" y="0"/>
            <a:ext cx="4126176" cy="3218422"/>
          </a:xfrm>
          <a:prstGeom prst="rect">
            <a:avLst/>
          </a:prstGeom>
          <a:noFill/>
          <a:ln>
            <a:noFill/>
          </a:ln>
        </p:spPr>
      </p:pic>
      <p:pic>
        <p:nvPicPr>
          <p:cNvPr id="158" name="Shape 158"/>
          <p:cNvPicPr preferRelativeResize="0"/>
          <p:nvPr/>
        </p:nvPicPr>
        <p:blipFill>
          <a:blip r:embed="rId7">
            <a:alphaModFix/>
          </a:blip>
          <a:stretch>
            <a:fillRect/>
          </a:stretch>
        </p:blipFill>
        <p:spPr>
          <a:xfrm>
            <a:off x="5201546" y="3309875"/>
            <a:ext cx="3558250" cy="64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0" y="0"/>
            <a:ext cx="9144000" cy="4907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0" y="0"/>
            <a:ext cx="9144000" cy="51343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User Story Map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